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89" r:id="rId2"/>
    <p:sldId id="291" r:id="rId3"/>
    <p:sldId id="293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92" r:id="rId37"/>
    <p:sldId id="288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C3C3F-84AC-4560-83B8-26EBBE10DEF4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8782-D6FB-447F-81C6-7672FCEE8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8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8782-D6FB-447F-81C6-7672FCEE83A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6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C31B7F-3A5C-479D-A129-A05ADE4BA8CC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DB2643-DBCA-4BA5-A7A2-CC302F13901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jp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46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46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65.emf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548681"/>
            <a:ext cx="8928992" cy="2952328"/>
          </a:xfrm>
        </p:spPr>
        <p:txBody>
          <a:bodyPr/>
          <a:lstStyle/>
          <a:p>
            <a:pPr algn="ctr"/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I edycja plebiscytu </a:t>
            </a:r>
            <a:b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„Belfer roku 2020/2021”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przeprowadzonego </a:t>
            </a:r>
            <a:b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przez </a:t>
            </a:r>
            <a:b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Samorząd Uczniowski </a:t>
            </a:r>
            <a:b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klas IV - VIII</a:t>
            </a:r>
            <a:endParaRPr lang="pl-PL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8784976" cy="2708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34" y="850032"/>
            <a:ext cx="2893566" cy="47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107504" y="945502"/>
            <a:ext cx="2664294" cy="4562606"/>
            <a:chOff x="107504" y="945502"/>
            <a:chExt cx="2664294" cy="4562606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945502"/>
              <a:ext cx="2664294" cy="456260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869160"/>
              <a:ext cx="1784350" cy="5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3041374" y="945501"/>
            <a:ext cx="2969986" cy="4562606"/>
            <a:chOff x="3041374" y="945501"/>
            <a:chExt cx="2969986" cy="4562606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374" y="945501"/>
              <a:ext cx="2969986" cy="456260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699" y="4848522"/>
              <a:ext cx="2259013" cy="593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20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352928" cy="924475"/>
          </a:xfrm>
        </p:spPr>
        <p:txBody>
          <a:bodyPr/>
          <a:lstStyle/>
          <a:p>
            <a:pPr algn="ctr"/>
            <a:r>
              <a:rPr lang="pl-PL" sz="5400" dirty="0" smtClean="0">
                <a:latin typeface="Bahnschrift SemiBold" pitchFamily="34" charset="0"/>
              </a:rPr>
              <a:t>Belfer z sercem na dłoni</a:t>
            </a:r>
            <a:endParaRPr lang="pl-PL" sz="5400" dirty="0">
              <a:latin typeface="Bahnschrift Semi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72816"/>
            <a:ext cx="28956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441" y="559751"/>
            <a:ext cx="5112568" cy="5489580"/>
          </a:xfrm>
        </p:spPr>
        <p:txBody>
          <a:bodyPr/>
          <a:lstStyle/>
          <a:p>
            <a:pPr algn="ctr"/>
            <a:r>
              <a:rPr lang="pl-PL" sz="6000" b="1" dirty="0" smtClean="0">
                <a:latin typeface="Bahnschrift SemiBold" pitchFamily="34" charset="0"/>
              </a:rPr>
              <a:t>Kategoria: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6000" b="1" dirty="0" smtClean="0">
                <a:latin typeface="Bahnschrift SemiBold" pitchFamily="34" charset="0"/>
              </a:rPr>
              <a:t>BELFER 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OSTOJA SPRAWIEDLIWOŚCI</a:t>
            </a:r>
            <a:r>
              <a:rPr lang="pl-PL" sz="1800" dirty="0" smtClean="0">
                <a:latin typeface="Bahnschrift SemiBold" pitchFamily="34" charset="0"/>
              </a:rPr>
              <a:t/>
            </a:r>
            <a:br>
              <a:rPr lang="pl-PL" sz="1800" dirty="0" smtClean="0">
                <a:latin typeface="Bahnschrift SemiBold" pitchFamily="34" charset="0"/>
              </a:rPr>
            </a:br>
            <a:endParaRPr lang="pl-PL" sz="2000" dirty="0">
              <a:latin typeface="Bahnschrift SemiBold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11" y="764704"/>
            <a:ext cx="4200768" cy="561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49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895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6012160" y="332656"/>
            <a:ext cx="2964632" cy="5269359"/>
            <a:chOff x="6012160" y="332656"/>
            <a:chExt cx="2964632" cy="5269359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32656"/>
              <a:ext cx="2964632" cy="468255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219" y="4797152"/>
              <a:ext cx="2068513" cy="804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137795" y="260648"/>
            <a:ext cx="2736304" cy="5366171"/>
            <a:chOff x="137795" y="260648"/>
            <a:chExt cx="2736304" cy="5366171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95" y="260648"/>
              <a:ext cx="2736304" cy="508518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09" y="5064844"/>
              <a:ext cx="230187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85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924475"/>
          </a:xfrm>
        </p:spPr>
        <p:txBody>
          <a:bodyPr/>
          <a:lstStyle/>
          <a:p>
            <a:pPr algn="ctr"/>
            <a:r>
              <a:rPr lang="pl-PL" sz="4800" dirty="0" smtClean="0">
                <a:latin typeface="Bahnschrift SemiBold" pitchFamily="34" charset="0"/>
              </a:rPr>
              <a:t>Belfer ostoja sprawiedliwości</a:t>
            </a:r>
            <a:endParaRPr lang="pl-PL" sz="48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4929640" cy="543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037552"/>
            <a:ext cx="23114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2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92696"/>
            <a:ext cx="4752528" cy="4841508"/>
          </a:xfrm>
        </p:spPr>
        <p:txBody>
          <a:bodyPr/>
          <a:lstStyle/>
          <a:p>
            <a:pPr algn="ctr"/>
            <a:r>
              <a:rPr lang="pl-PL" sz="6600" b="1" dirty="0" smtClean="0">
                <a:latin typeface="Bahnschrift SemiBold" pitchFamily="34" charset="0"/>
              </a:rPr>
              <a:t>Kategoria: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6600" b="1" dirty="0" smtClean="0">
                <a:latin typeface="Bahnschrift SemiBold" pitchFamily="34" charset="0"/>
              </a:rPr>
              <a:t>BELFER 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KOLOROWY PTAK</a:t>
            </a:r>
            <a:r>
              <a:rPr lang="pl-PL" sz="2400" dirty="0" smtClean="0">
                <a:latin typeface="Bahnschrift SemiBold" pitchFamily="34" charset="0"/>
              </a:rPr>
              <a:t/>
            </a:r>
            <a:br>
              <a:rPr lang="pl-PL" sz="2400" dirty="0" smtClean="0">
                <a:latin typeface="Bahnschrift SemiBold" pitchFamily="34" charset="0"/>
              </a:rPr>
            </a:br>
            <a:endParaRPr lang="pl-PL" sz="24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335408" cy="57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24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10" y="1556792"/>
            <a:ext cx="28956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6300192" y="219599"/>
            <a:ext cx="2717888" cy="4968000"/>
            <a:chOff x="6300192" y="219599"/>
            <a:chExt cx="2717888" cy="496800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219599"/>
              <a:ext cx="2717888" cy="496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509120"/>
              <a:ext cx="230187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323528" y="147599"/>
            <a:ext cx="2736304" cy="5050092"/>
            <a:chOff x="323528" y="147599"/>
            <a:chExt cx="2736304" cy="5050092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7599"/>
              <a:ext cx="2736304" cy="5040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42" y="4646828"/>
              <a:ext cx="2301875" cy="550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7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8928992" cy="924475"/>
          </a:xfrm>
        </p:spPr>
        <p:txBody>
          <a:bodyPr/>
          <a:lstStyle/>
          <a:p>
            <a:pPr algn="ctr"/>
            <a:r>
              <a:rPr lang="pl-PL" sz="4800" dirty="0" smtClean="0">
                <a:latin typeface="Bahnschrift SemiBold" pitchFamily="34" charset="0"/>
              </a:rPr>
              <a:t>Belfer kolorowy ptak</a:t>
            </a:r>
            <a:endParaRPr lang="pl-PL" sz="4800" dirty="0">
              <a:latin typeface="Bahnschrift SemiBold" pitchFamily="34" charset="0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2411760" y="1052736"/>
            <a:ext cx="4094777" cy="5592682"/>
            <a:chOff x="2411760" y="1052736"/>
            <a:chExt cx="4094777" cy="5592682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052736"/>
              <a:ext cx="4094777" cy="559268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8" y="5877272"/>
              <a:ext cx="2301875" cy="550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4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8640960" cy="190207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4400" b="1" dirty="0" smtClean="0">
                <a:latin typeface="Bahnschrift SemiBold" pitchFamily="34" charset="0"/>
              </a:rPr>
              <a:t>Do plebiscytu przystąpiło </a:t>
            </a:r>
            <a:br>
              <a:rPr lang="pl-PL" sz="4400" b="1" dirty="0" smtClean="0">
                <a:latin typeface="Bahnschrift SemiBold" pitchFamily="34" charset="0"/>
              </a:rPr>
            </a:br>
            <a:r>
              <a:rPr lang="pl-PL" sz="4400" b="1" dirty="0" smtClean="0">
                <a:latin typeface="Bahnschrift SemiBold" pitchFamily="34" charset="0"/>
              </a:rPr>
              <a:t>139 uczniów z klas IV - VIII</a:t>
            </a:r>
            <a:endParaRPr lang="pl-PL" sz="4400" b="1" dirty="0"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675724"/>
            <a:ext cx="4464496" cy="4841508"/>
          </a:xfrm>
        </p:spPr>
        <p:txBody>
          <a:bodyPr/>
          <a:lstStyle/>
          <a:p>
            <a:pPr algn="ctr"/>
            <a:r>
              <a:rPr lang="pl-PL" sz="6600" b="1" dirty="0" smtClean="0">
                <a:latin typeface="Bahnschrift SemiBold" pitchFamily="34" charset="0"/>
              </a:rPr>
              <a:t>Kategoria: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6600" b="1" dirty="0" smtClean="0">
                <a:latin typeface="Bahnschrift SemiBold" pitchFamily="34" charset="0"/>
              </a:rPr>
              <a:t>BELFER 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Z GŁOWĄ </a:t>
            </a:r>
            <a:b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W CHMURACH</a:t>
            </a:r>
            <a:r>
              <a:rPr lang="pl-PL" sz="2400" dirty="0" smtClean="0">
                <a:latin typeface="Bahnschrift SemiBold" pitchFamily="34" charset="0"/>
              </a:rPr>
              <a:t/>
            </a:r>
            <a:br>
              <a:rPr lang="pl-PL" sz="2400" dirty="0" smtClean="0">
                <a:latin typeface="Bahnschrift SemiBold" pitchFamily="34" charset="0"/>
              </a:rPr>
            </a:br>
            <a:endParaRPr lang="pl-PL" sz="24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254624" cy="568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357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3059832" y="363555"/>
            <a:ext cx="2880320" cy="5517232"/>
            <a:chOff x="3059832" y="363555"/>
            <a:chExt cx="2880320" cy="5517232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363555"/>
              <a:ext cx="2880320" cy="55172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307" y="4941168"/>
              <a:ext cx="1847850" cy="827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a 7"/>
          <p:cNvGrpSpPr/>
          <p:nvPr/>
        </p:nvGrpSpPr>
        <p:grpSpPr>
          <a:xfrm>
            <a:off x="6156176" y="1484784"/>
            <a:ext cx="2842632" cy="5223655"/>
            <a:chOff x="6156176" y="1484784"/>
            <a:chExt cx="2842632" cy="5223655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1" t="4286" r="5713" b="10160"/>
            <a:stretch/>
          </p:blipFill>
          <p:spPr>
            <a:xfrm rot="5400000">
              <a:off x="4965664" y="2675296"/>
              <a:ext cx="5223655" cy="28426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3" y="5949280"/>
              <a:ext cx="2195513" cy="5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a 3"/>
          <p:cNvGrpSpPr/>
          <p:nvPr/>
        </p:nvGrpSpPr>
        <p:grpSpPr>
          <a:xfrm>
            <a:off x="134281" y="160239"/>
            <a:ext cx="2664296" cy="5162550"/>
            <a:chOff x="134281" y="160239"/>
            <a:chExt cx="2664296" cy="516255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81" y="160239"/>
              <a:ext cx="2664296" cy="516255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485382"/>
              <a:ext cx="1709737" cy="83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74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9" y="188640"/>
            <a:ext cx="8928992" cy="924475"/>
          </a:xfrm>
        </p:spPr>
        <p:txBody>
          <a:bodyPr/>
          <a:lstStyle/>
          <a:p>
            <a:pPr algn="ctr"/>
            <a:r>
              <a:rPr lang="pl-PL" sz="4800" dirty="0" smtClean="0">
                <a:latin typeface="Bahnschrift SemiBold" pitchFamily="34" charset="0"/>
              </a:rPr>
              <a:t>Belfer z głową w chmurach</a:t>
            </a:r>
            <a:endParaRPr lang="pl-PL" sz="4800" dirty="0">
              <a:latin typeface="Bahnschrift Semi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400600" cy="541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53" y="692696"/>
            <a:ext cx="4680520" cy="4841508"/>
          </a:xfrm>
        </p:spPr>
        <p:txBody>
          <a:bodyPr/>
          <a:lstStyle/>
          <a:p>
            <a:pPr algn="ctr"/>
            <a:r>
              <a:rPr lang="pl-PL" sz="6600" b="1" dirty="0" smtClean="0">
                <a:latin typeface="Bahnschrift SemiBold" pitchFamily="34" charset="0"/>
              </a:rPr>
              <a:t>Kategoria: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6600" b="1" dirty="0" smtClean="0">
                <a:latin typeface="Bahnschrift SemiBold" pitchFamily="34" charset="0"/>
              </a:rPr>
              <a:t>BELFER 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4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WULKAN POMYSŁOWOŚCI</a:t>
            </a:r>
            <a:r>
              <a:rPr lang="pl-PL" sz="2400" dirty="0" smtClean="0">
                <a:latin typeface="Bahnschrift SemiBold" pitchFamily="34" charset="0"/>
              </a:rPr>
              <a:t/>
            </a:r>
            <a:br>
              <a:rPr lang="pl-PL" sz="2400" dirty="0" smtClean="0">
                <a:latin typeface="Bahnschrift SemiBold" pitchFamily="34" charset="0"/>
              </a:rPr>
            </a:br>
            <a:endParaRPr lang="pl-PL" sz="24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4173840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6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" y="176943"/>
            <a:ext cx="2895600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3059832" y="548680"/>
            <a:ext cx="2952328" cy="5328000"/>
            <a:chOff x="3059832" y="548680"/>
            <a:chExt cx="2952328" cy="532800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48680"/>
              <a:ext cx="2952328" cy="532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843" y="5229200"/>
              <a:ext cx="2322513" cy="58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6226224" y="1124744"/>
            <a:ext cx="2771800" cy="5464629"/>
            <a:chOff x="6226224" y="1124744"/>
            <a:chExt cx="2771800" cy="5464629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87"/>
            <a:stretch/>
          </p:blipFill>
          <p:spPr>
            <a:xfrm>
              <a:off x="6226224" y="1124744"/>
              <a:ext cx="2771800" cy="546462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605" y="5661248"/>
              <a:ext cx="2459037" cy="784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13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9" y="188640"/>
            <a:ext cx="8928992" cy="924475"/>
          </a:xfrm>
        </p:spPr>
        <p:txBody>
          <a:bodyPr/>
          <a:lstStyle/>
          <a:p>
            <a:pPr algn="ctr"/>
            <a:r>
              <a:rPr lang="pl-PL" sz="4800" dirty="0" smtClean="0">
                <a:latin typeface="Bahnschrift SemiBold" pitchFamily="34" charset="0"/>
              </a:rPr>
              <a:t>Belfer wulkan pomysłowości</a:t>
            </a:r>
            <a:endParaRPr lang="pl-PL" sz="4800" dirty="0">
              <a:latin typeface="Bahnschrift Semi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3299382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36712"/>
            <a:ext cx="4536504" cy="4841508"/>
          </a:xfrm>
        </p:spPr>
        <p:txBody>
          <a:bodyPr/>
          <a:lstStyle/>
          <a:p>
            <a:pPr algn="ctr"/>
            <a:r>
              <a:rPr lang="pl-PL" sz="6600" b="1" dirty="0" smtClean="0">
                <a:latin typeface="Bahnschrift SemiBold" pitchFamily="34" charset="0"/>
              </a:rPr>
              <a:t>Kategoria: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6600" b="1" dirty="0" smtClean="0">
                <a:latin typeface="Bahnschrift SemiBold" pitchFamily="34" charset="0"/>
              </a:rPr>
              <a:t>BELFER 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CIĘTEJ RIPOSTY</a:t>
            </a:r>
            <a:r>
              <a:rPr lang="pl-PL" sz="2400" dirty="0" smtClean="0">
                <a:latin typeface="Bahnschrift SemiBold" pitchFamily="34" charset="0"/>
              </a:rPr>
              <a:t/>
            </a:r>
            <a:br>
              <a:rPr lang="pl-PL" sz="2400" dirty="0" smtClean="0">
                <a:latin typeface="Bahnschrift SemiBold" pitchFamily="34" charset="0"/>
              </a:rPr>
            </a:br>
            <a:endParaRPr lang="pl-PL" sz="24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308480" cy="57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251520" y="548680"/>
            <a:ext cx="8712967" cy="5976664"/>
            <a:chOff x="251520" y="548680"/>
            <a:chExt cx="8712967" cy="5976664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548680"/>
              <a:ext cx="8712967" cy="597666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164" y="733943"/>
              <a:ext cx="2660650" cy="5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93" y="5937748"/>
              <a:ext cx="240665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5153677"/>
              <a:ext cx="1952625" cy="53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482" y="1578869"/>
              <a:ext cx="238601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898506"/>
              <a:ext cx="234315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18" y="764704"/>
              <a:ext cx="2786063" cy="5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205" y="5693427"/>
              <a:ext cx="2090737" cy="53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05" y="1599507"/>
              <a:ext cx="2828925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7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/>
        </p:nvGrpSpPr>
        <p:grpSpPr>
          <a:xfrm>
            <a:off x="6084167" y="1196752"/>
            <a:ext cx="2941491" cy="4320000"/>
            <a:chOff x="6084167" y="1196752"/>
            <a:chExt cx="2941491" cy="432000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7" y="1196752"/>
              <a:ext cx="2941491" cy="4320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655" y="4797152"/>
              <a:ext cx="2068513" cy="58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/>
          <p:cNvGrpSpPr/>
          <p:nvPr/>
        </p:nvGrpSpPr>
        <p:grpSpPr>
          <a:xfrm>
            <a:off x="2893233" y="908720"/>
            <a:ext cx="2980589" cy="4320000"/>
            <a:chOff x="2893233" y="908720"/>
            <a:chExt cx="2980589" cy="432000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9"/>
            <a:stretch/>
          </p:blipFill>
          <p:spPr>
            <a:xfrm>
              <a:off x="2893233" y="908720"/>
              <a:ext cx="2980589" cy="4320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270" y="4494982"/>
              <a:ext cx="2322513" cy="5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upa 1"/>
          <p:cNvGrpSpPr/>
          <p:nvPr/>
        </p:nvGrpSpPr>
        <p:grpSpPr>
          <a:xfrm>
            <a:off x="107504" y="1335697"/>
            <a:ext cx="2550032" cy="4320000"/>
            <a:chOff x="107504" y="1335697"/>
            <a:chExt cx="2550032" cy="4320000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335697"/>
              <a:ext cx="2550032" cy="4320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694977"/>
              <a:ext cx="1709737" cy="83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4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9" y="188640"/>
            <a:ext cx="8928992" cy="924475"/>
          </a:xfrm>
        </p:spPr>
        <p:txBody>
          <a:bodyPr/>
          <a:lstStyle/>
          <a:p>
            <a:pPr algn="ctr"/>
            <a:r>
              <a:rPr lang="pl-PL" sz="4800" dirty="0" smtClean="0">
                <a:latin typeface="Bahnschrift SemiBold" pitchFamily="34" charset="0"/>
              </a:rPr>
              <a:t>Belfer ciętej riposty</a:t>
            </a:r>
            <a:endParaRPr lang="pl-PL" sz="4800" dirty="0">
              <a:latin typeface="Bahnschrift SemiBold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555776" y="1556792"/>
            <a:ext cx="3720744" cy="4572000"/>
            <a:chOff x="2555776" y="1556792"/>
            <a:chExt cx="3720744" cy="457200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1556792"/>
              <a:ext cx="3720744" cy="4572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773" y="5157192"/>
              <a:ext cx="1709737" cy="83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01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4248472" cy="4841508"/>
          </a:xfrm>
        </p:spPr>
        <p:txBody>
          <a:bodyPr/>
          <a:lstStyle/>
          <a:p>
            <a:pPr algn="ctr"/>
            <a:r>
              <a:rPr lang="pl-PL" sz="6600" b="1" dirty="0" smtClean="0">
                <a:latin typeface="Bahnschrift SemiBold" pitchFamily="34" charset="0"/>
              </a:rPr>
              <a:t>Kategoria: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6600" b="1" dirty="0" smtClean="0">
                <a:latin typeface="Bahnschrift SemiBold" pitchFamily="34" charset="0"/>
              </a:rPr>
              <a:t>BELFER </a:t>
            </a:r>
            <a:br>
              <a:rPr lang="pl-PL" sz="6600" b="1" dirty="0" smtClean="0">
                <a:latin typeface="Bahnschrift SemiBold" pitchFamily="34" charset="0"/>
              </a:rPr>
            </a:br>
            <a: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OSTRY </a:t>
            </a:r>
            <a:b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JAK BRZYTWA</a:t>
            </a:r>
            <a:r>
              <a:rPr lang="pl-PL" sz="2400" dirty="0" smtClean="0">
                <a:latin typeface="Bahnschrift SemiBold" pitchFamily="34" charset="0"/>
              </a:rPr>
              <a:t/>
            </a:r>
            <a:br>
              <a:rPr lang="pl-PL" sz="2400" dirty="0" smtClean="0">
                <a:latin typeface="Bahnschrift SemiBold" pitchFamily="34" charset="0"/>
              </a:rPr>
            </a:br>
            <a:endParaRPr lang="pl-PL" sz="24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62336" cy="583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03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179512" y="116632"/>
            <a:ext cx="2810858" cy="3528000"/>
            <a:chOff x="179512" y="116632"/>
            <a:chExt cx="2810858" cy="352800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805" r="1124"/>
            <a:stretch/>
          </p:blipFill>
          <p:spPr>
            <a:xfrm>
              <a:off x="179512" y="116632"/>
              <a:ext cx="2810858" cy="352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708920"/>
              <a:ext cx="1900237" cy="815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/>
          <p:cNvGrpSpPr/>
          <p:nvPr/>
        </p:nvGrpSpPr>
        <p:grpSpPr>
          <a:xfrm>
            <a:off x="6156176" y="2862000"/>
            <a:ext cx="2879396" cy="3996000"/>
            <a:chOff x="6156176" y="2862000"/>
            <a:chExt cx="2879396" cy="399600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7" t="-1" b="-1111"/>
            <a:stretch/>
          </p:blipFill>
          <p:spPr>
            <a:xfrm>
              <a:off x="6156176" y="2862000"/>
              <a:ext cx="2879396" cy="3996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549" y="5949280"/>
              <a:ext cx="1330325" cy="795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a 7"/>
          <p:cNvGrpSpPr/>
          <p:nvPr/>
        </p:nvGrpSpPr>
        <p:grpSpPr>
          <a:xfrm>
            <a:off x="3275856" y="404664"/>
            <a:ext cx="2633663" cy="5162550"/>
            <a:chOff x="3275856" y="404664"/>
            <a:chExt cx="2633663" cy="5162550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8"/>
            <a:stretch/>
          </p:blipFill>
          <p:spPr>
            <a:xfrm>
              <a:off x="3275856" y="404664"/>
              <a:ext cx="2633663" cy="516255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653136"/>
              <a:ext cx="1709737" cy="83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8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0960" y="548680"/>
            <a:ext cx="8928992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800" dirty="0" smtClean="0">
                <a:latin typeface="Bahnschrift SemiBold" pitchFamily="34" charset="0"/>
              </a:rPr>
              <a:t>Belfer ostry jak brzytwa</a:t>
            </a:r>
            <a:endParaRPr lang="pl-PL" sz="4800" dirty="0">
              <a:latin typeface="Bahnschrift SemiBold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547664" y="1772816"/>
            <a:ext cx="6288000" cy="4716000"/>
            <a:chOff x="1547664" y="1772816"/>
            <a:chExt cx="6288000" cy="471600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1772816"/>
              <a:ext cx="6288000" cy="4716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733256"/>
              <a:ext cx="230187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42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568952" cy="368938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Podziękowania </a:t>
            </a:r>
            <a:b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dla wszystkich nauczycieli </a:t>
            </a:r>
            <a:b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za udostępnienie zdjęć </a:t>
            </a:r>
            <a:b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oraz pomysłodawcy i wykonawcy pięknych statuetek – Karoliny Rudnickiej.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08581"/>
            <a:ext cx="8496943" cy="1468800"/>
          </a:xfrm>
        </p:spPr>
        <p:txBody>
          <a:bodyPr/>
          <a:lstStyle/>
          <a:p>
            <a:pPr algn="ctr"/>
            <a:r>
              <a:rPr lang="pl-PL" sz="4000" b="1" dirty="0" smtClean="0">
                <a:solidFill>
                  <a:schemeClr val="tx2">
                    <a:lumMod val="50000"/>
                  </a:schemeClr>
                </a:solidFill>
              </a:rPr>
              <a:t>Serdecznie dziękujemy </a:t>
            </a:r>
            <a:br>
              <a:rPr lang="pl-PL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50000"/>
                  </a:schemeClr>
                </a:solidFill>
              </a:rPr>
              <a:t>za uwagę </a:t>
            </a:r>
            <a:r>
              <a:rPr lang="pl-PL" sz="4000" b="1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pl-PL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4752528" cy="4841508"/>
          </a:xfrm>
        </p:spPr>
        <p:txBody>
          <a:bodyPr/>
          <a:lstStyle/>
          <a:p>
            <a:pPr algn="ctr"/>
            <a:r>
              <a:rPr lang="pl-PL" sz="6000" b="1" dirty="0" smtClean="0">
                <a:latin typeface="Bahnschrift SemiBold" pitchFamily="34" charset="0"/>
              </a:rPr>
              <a:t>Kategoria: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6000" b="1" dirty="0" smtClean="0">
                <a:latin typeface="Bahnschrift SemiBold" pitchFamily="34" charset="0"/>
              </a:rPr>
              <a:t>BELFER 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54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ANIOŁ CIERPLIWOŚCI</a:t>
            </a:r>
            <a:r>
              <a:rPr lang="pl-PL" sz="2000" dirty="0" smtClean="0">
                <a:latin typeface="Bahnschrift SemiBold" pitchFamily="34" charset="0"/>
              </a:rPr>
              <a:t/>
            </a:r>
            <a:br>
              <a:rPr lang="pl-PL" sz="2000" dirty="0" smtClean="0">
                <a:latin typeface="Bahnschrift SemiBold" pitchFamily="34" charset="0"/>
              </a:rPr>
            </a:br>
            <a:endParaRPr lang="pl-PL" sz="20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689136" cy="493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633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6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6084168" y="158028"/>
            <a:ext cx="2808000" cy="3775027"/>
            <a:chOff x="5580112" y="260648"/>
            <a:chExt cx="3078000" cy="4104000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260648"/>
              <a:ext cx="3078000" cy="4104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721597"/>
              <a:ext cx="2247900" cy="5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upa 8"/>
          <p:cNvGrpSpPr/>
          <p:nvPr/>
        </p:nvGrpSpPr>
        <p:grpSpPr>
          <a:xfrm>
            <a:off x="4302168" y="4212712"/>
            <a:ext cx="3564000" cy="2484000"/>
            <a:chOff x="323528" y="418119"/>
            <a:chExt cx="3744000" cy="2808000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18119"/>
              <a:ext cx="3744000" cy="280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291" y="2586038"/>
              <a:ext cx="1773237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upa 10"/>
          <p:cNvGrpSpPr/>
          <p:nvPr/>
        </p:nvGrpSpPr>
        <p:grpSpPr>
          <a:xfrm>
            <a:off x="260073" y="1544029"/>
            <a:ext cx="2567192" cy="4500000"/>
            <a:chOff x="899592" y="220894"/>
            <a:chExt cx="2567192" cy="4500000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20894"/>
              <a:ext cx="2567192" cy="4500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238" y="4138281"/>
              <a:ext cx="2501900" cy="58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/>
          <p:cNvGrpSpPr/>
          <p:nvPr/>
        </p:nvGrpSpPr>
        <p:grpSpPr>
          <a:xfrm>
            <a:off x="3056450" y="193999"/>
            <a:ext cx="2735165" cy="3739056"/>
            <a:chOff x="3056450" y="193999"/>
            <a:chExt cx="2735165" cy="3646886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450" y="193999"/>
              <a:ext cx="2735165" cy="36468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501" y="3232054"/>
              <a:ext cx="1868487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54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352928" cy="924475"/>
          </a:xfrm>
        </p:spPr>
        <p:txBody>
          <a:bodyPr/>
          <a:lstStyle/>
          <a:p>
            <a:pPr algn="ctr"/>
            <a:r>
              <a:rPr lang="pl-PL" sz="5400" dirty="0" smtClean="0">
                <a:latin typeface="Bahnschrift SemiBold" pitchFamily="34" charset="0"/>
              </a:rPr>
              <a:t>Belfer Anioł Cierpliwości</a:t>
            </a:r>
            <a:endParaRPr lang="pl-PL" sz="5400" dirty="0">
              <a:latin typeface="Bahnschrift Semi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3912"/>
            <a:ext cx="5400113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743135"/>
            <a:ext cx="4464496" cy="4841508"/>
          </a:xfrm>
        </p:spPr>
        <p:txBody>
          <a:bodyPr/>
          <a:lstStyle/>
          <a:p>
            <a:pPr algn="ctr"/>
            <a:r>
              <a:rPr lang="pl-PL" sz="6000" b="1" dirty="0" smtClean="0">
                <a:latin typeface="Bahnschrift SemiBold" pitchFamily="34" charset="0"/>
              </a:rPr>
              <a:t>Kategoria: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6000" b="1" dirty="0" smtClean="0">
                <a:latin typeface="Bahnschrift SemiBold" pitchFamily="34" charset="0"/>
              </a:rPr>
              <a:t>BELFER </a:t>
            </a:r>
            <a:br>
              <a:rPr lang="pl-PL" sz="6000" b="1" dirty="0" smtClean="0">
                <a:latin typeface="Bahnschrift SemiBold" pitchFamily="34" charset="0"/>
              </a:rPr>
            </a:br>
            <a: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Z SERCEM </a:t>
            </a:r>
            <a:b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</a:br>
            <a:r>
              <a:rPr lang="pl-PL" sz="4800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NA DŁONI</a:t>
            </a:r>
            <a:r>
              <a:rPr lang="pl-PL" sz="2000" dirty="0" smtClean="0">
                <a:latin typeface="Bahnschrift SemiBold" pitchFamily="34" charset="0"/>
              </a:rPr>
              <a:t/>
            </a:r>
            <a:br>
              <a:rPr lang="pl-PL" sz="2000" dirty="0" smtClean="0">
                <a:latin typeface="Bahnschrift SemiBold" pitchFamily="34" charset="0"/>
              </a:rPr>
            </a:br>
            <a:endParaRPr lang="pl-PL" sz="2000" dirty="0">
              <a:latin typeface="Bahnschrift SemiBold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4119984" cy="550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16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Osoby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Bahnschrift SemiBold" pitchFamily="34" charset="0"/>
              </a:rPr>
              <a:t>nominowane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:</a:t>
            </a:r>
            <a:endParaRPr lang="pl-PL" b="1" dirty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TM02455596[[fn=Wiosna]]</Template>
  <TotalTime>156</TotalTime>
  <Words>79</Words>
  <Application>Microsoft Office PowerPoint</Application>
  <PresentationFormat>Pokaz na ekranie (4:3)</PresentationFormat>
  <Paragraphs>29</Paragraphs>
  <Slides>37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7" baseType="lpstr">
      <vt:lpstr>Arial</vt:lpstr>
      <vt:lpstr>Arial Rounded MT Bold</vt:lpstr>
      <vt:lpstr>Bahnschrift SemiBold</vt:lpstr>
      <vt:lpstr>Calibri</vt:lpstr>
      <vt:lpstr>Courier New</vt:lpstr>
      <vt:lpstr>Trebuchet MS</vt:lpstr>
      <vt:lpstr>Verdana</vt:lpstr>
      <vt:lpstr>Wingdings</vt:lpstr>
      <vt:lpstr>Wingdings 2</vt:lpstr>
      <vt:lpstr>Spring</vt:lpstr>
      <vt:lpstr>I edycja plebiscytu  „Belfer roku 2020/2021” przeprowadzonego  przez  Samorząd Uczniowski  klas IV - VIII</vt:lpstr>
      <vt:lpstr>Do plebiscytu przystąpiło  139 uczniów z klas IV - VIII</vt:lpstr>
      <vt:lpstr>Prezentacja programu PowerPoint</vt:lpstr>
      <vt:lpstr>Kategoria: BELFER  ANIOŁ CIERPLIWOŚCI </vt:lpstr>
      <vt:lpstr>Osoby nominowane:</vt:lpstr>
      <vt:lpstr>Prezentacja programu PowerPoint</vt:lpstr>
      <vt:lpstr>Belfer Anioł Cierpliwości</vt:lpstr>
      <vt:lpstr>Kategoria: BELFER  Z SERCEM  NA DŁONI </vt:lpstr>
      <vt:lpstr>Osoby nominowane:</vt:lpstr>
      <vt:lpstr>Prezentacja programu PowerPoint</vt:lpstr>
      <vt:lpstr>Belfer z sercem na dłoni</vt:lpstr>
      <vt:lpstr>Kategoria: BELFER  OSTOJA SPRAWIEDLIWOŚCI </vt:lpstr>
      <vt:lpstr>Osoby nominowane:</vt:lpstr>
      <vt:lpstr>Prezentacja programu PowerPoint</vt:lpstr>
      <vt:lpstr>Belfer ostoja sprawiedliwości</vt:lpstr>
      <vt:lpstr>Kategoria: BELFER  KOLOROWY PTAK </vt:lpstr>
      <vt:lpstr>Osoby nominowane:</vt:lpstr>
      <vt:lpstr>Prezentacja programu PowerPoint</vt:lpstr>
      <vt:lpstr>Belfer kolorowy ptak</vt:lpstr>
      <vt:lpstr>Kategoria: BELFER  Z GŁOWĄ  W CHMURACH </vt:lpstr>
      <vt:lpstr>Osoby nominowane:</vt:lpstr>
      <vt:lpstr>Prezentacja programu PowerPoint</vt:lpstr>
      <vt:lpstr>Belfer z głową w chmurach</vt:lpstr>
      <vt:lpstr>Kategoria: BELFER  WULKAN POMYSŁOWOŚCI </vt:lpstr>
      <vt:lpstr>Osoby nominowane:</vt:lpstr>
      <vt:lpstr>Prezentacja programu PowerPoint</vt:lpstr>
      <vt:lpstr>Belfer wulkan pomysłowości</vt:lpstr>
      <vt:lpstr>Kategoria: BELFER  CIĘTEJ RIPOSTY </vt:lpstr>
      <vt:lpstr>Osoby nominowane:</vt:lpstr>
      <vt:lpstr>Prezentacja programu PowerPoint</vt:lpstr>
      <vt:lpstr>Belfer ciętej riposty</vt:lpstr>
      <vt:lpstr>Kategoria: BELFER  OSTRY  JAK BRZYTWA </vt:lpstr>
      <vt:lpstr>Osoby nominowane:</vt:lpstr>
      <vt:lpstr>Prezentacja programu PowerPoint</vt:lpstr>
      <vt:lpstr>Prezentacja programu PowerPoint</vt:lpstr>
      <vt:lpstr>Podziękowania  dla wszystkich nauczycieli  za udostępnienie zdjęć  oraz pomysłodawcy i wykonawcy pięknych statuetek – Karoliny Rudnickiej.</vt:lpstr>
      <vt:lpstr>Serdecznie dziękujemy 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Pawel</dc:creator>
  <cp:lastModifiedBy>Użytkownik systemu Windows</cp:lastModifiedBy>
  <cp:revision>35</cp:revision>
  <dcterms:created xsi:type="dcterms:W3CDTF">2021-10-12T18:06:33Z</dcterms:created>
  <dcterms:modified xsi:type="dcterms:W3CDTF">2021-10-14T15:36:13Z</dcterms:modified>
</cp:coreProperties>
</file>